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BA1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630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225D0-ABBC-472C-AE28-608FAE29872C}" type="datetimeFigureOut">
              <a:rPr lang="hr-HR" smtClean="0"/>
              <a:t>18.9.2018.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5DD57-A4FF-4360-A7E5-2284068041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427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DD57-A4FF-4360-A7E5-22840680414A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2711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045" y="4192525"/>
            <a:ext cx="7772400" cy="859205"/>
          </a:xfrm>
          <a:effectLst>
            <a:outerShdw blurRad="50800" dist="38100" dir="2700000" algn="tl" rotWithShape="0">
              <a:schemeClr val="accent1">
                <a:lumMod val="50000"/>
                <a:alpha val="40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9645" y="534223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8878-AF3F-4F25-B23B-164DF960FDEC}" type="datetime1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Okrugli stol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40C6-01A1-4B43-A99F-A5668016442F}" type="datetime1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Okrugli stol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18BE-BAA4-4DE1-8A40-0599EE42566B}" type="datetime1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Okrugli stol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4A8F-03ED-4D93-94F5-22ADBF5FD064}" type="datetime1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Okrugli stol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4534-C8C9-4EB3-91E5-4AFEE850505A}" type="datetime1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Okrugli stol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A27C-7F01-4DE4-A156-49AF5805A3E4}" type="datetime1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Okrugli stol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5CD4-A2CE-455A-AA70-5101FF4D14C8}" type="datetime1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Okrugli stol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229-2385-4E95-BC35-DC814C6E5B8C}" type="datetime1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Okrugli stol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FE6-DA48-4A87-949D-5BC8A5EAF8F8}" type="datetime1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Okrugli stol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74954-FD1C-485A-B3A8-1FB7810D33D6}" type="datetime1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Okrugli stol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56DD-EB5D-4A99-9CE9-3F930EC7DEC2}" type="datetime1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Okrugli stol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7A13-EF49-45A0-9886-74DE08EE91CA}" type="datetime1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Okrugli stol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D50A-6CFC-48C0-91C7-64969F03CEA1}" type="datetime1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Okrugli stol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rzz.hr/UserDocsImages/HRZZ%20logo%204%20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86" y="5991140"/>
            <a:ext cx="2036393" cy="82139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1" y="4039820"/>
            <a:ext cx="4571999" cy="859205"/>
          </a:xfrm>
        </p:spPr>
        <p:txBody>
          <a:bodyPr>
            <a:noAutofit/>
          </a:bodyPr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Pokazatelji uspješnosti </a:t>
            </a:r>
            <a:br>
              <a:rPr lang="hr-HR" sz="2800" dirty="0">
                <a:solidFill>
                  <a:schemeClr val="tx1"/>
                </a:solidFill>
              </a:rPr>
            </a:br>
            <a:r>
              <a:rPr lang="hr-HR" sz="2800" dirty="0">
                <a:solidFill>
                  <a:schemeClr val="tx1"/>
                </a:solidFill>
              </a:rPr>
              <a:t>u zdravstvu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6835" y="5414165"/>
            <a:ext cx="6400800" cy="835455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Izv.prof.dr.sc. Ivana Dražić Lutilsky</a:t>
            </a:r>
            <a:endParaRPr lang="hr-HR" sz="2600" dirty="0" smtClean="0"/>
          </a:p>
        </p:txBody>
      </p:sp>
      <p:sp>
        <p:nvSpPr>
          <p:cNvPr id="7" name="AutoShape 4" descr="Slikovni rezultat za efzg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2" name="Picture 8" descr="http://www.efzg.unizg.hr/img/log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235" y="48532"/>
            <a:ext cx="3181350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56" y="374900"/>
            <a:ext cx="8695950" cy="763525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</a:rPr>
              <a:t>Modeli mjerenja uspješnosti </a:t>
            </a:r>
            <a:r>
              <a:rPr lang="hr-HR" dirty="0" smtClean="0">
                <a:solidFill>
                  <a:schemeClr val="tx1"/>
                </a:solidFill>
              </a:rPr>
              <a:t>bolnica - sektorski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/>
          </p:nvPr>
        </p:nvGraphicFramePr>
        <p:xfrm>
          <a:off x="142871" y="1138237"/>
          <a:ext cx="9001132" cy="5270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849"/>
                <a:gridCol w="2290575"/>
                <a:gridCol w="4724708"/>
              </a:tblGrid>
              <a:tr h="458303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Model</a:t>
                      </a:r>
                      <a:endParaRPr lang="hr-HR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Područje mjerenja</a:t>
                      </a:r>
                      <a:endParaRPr lang="hr-HR" sz="2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uspješnosti</a:t>
                      </a:r>
                      <a:endParaRPr lang="hr-HR" sz="2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1262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Health </a:t>
                      </a:r>
                      <a:r>
                        <a:rPr lang="hr-HR" sz="2200" b="0" i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Consumer</a:t>
                      </a:r>
                      <a:r>
                        <a:rPr lang="hr-HR" sz="22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2200" b="0" i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Powerhouse</a:t>
                      </a:r>
                      <a:r>
                        <a:rPr lang="hr-HR" sz="22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2200" b="0" i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– EU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i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Izvor: </a:t>
                      </a:r>
                      <a:r>
                        <a:rPr lang="hr-HR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Cercone</a:t>
                      </a:r>
                      <a:r>
                        <a:rPr lang="hr-HR" sz="2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O'Brien; 2010, 29 - 30</a:t>
                      </a:r>
                      <a:endParaRPr lang="hr-HR" sz="2200" b="0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Prava pacijenata i informacije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Vrijeme čekanja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Rezultati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„Darežljivost“ javnog zdravstvenog sustava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Lijekovi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Prava pacijenata i informacije (pravo na drugo mišljenje i dr.)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Vrijeme čekanja (direktan pristup specijalističkom pregledu i dr.)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Klinički rezultati (smrtnost od srčanog udara u roku kraćem od 28 dana od primitka u bolnicu i dr.)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„Darežljivost“ javnog zdravstvenog sustava (cijepljenje djece za 4 bolesti i dr.)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Lijekovi (pristup novim lijekovima i dr.)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568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56" y="374900"/>
            <a:ext cx="8695950" cy="763525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</a:rPr>
              <a:t>Modeli mjerenja uspješnosti </a:t>
            </a:r>
            <a:r>
              <a:rPr lang="hr-HR" dirty="0" smtClean="0">
                <a:solidFill>
                  <a:schemeClr val="tx1"/>
                </a:solidFill>
              </a:rPr>
              <a:t>bolnica - sektorski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138237"/>
          <a:ext cx="9144008" cy="571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195"/>
                <a:gridCol w="2290575"/>
                <a:gridCol w="5488238"/>
              </a:tblGrid>
              <a:tr h="78046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Model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Područje mjerenja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uspješnosti</a:t>
                      </a:r>
                      <a:endParaRPr lang="hr-HR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3929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Health </a:t>
                      </a:r>
                      <a:r>
                        <a:rPr lang="hr-HR" sz="18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indicators</a:t>
                      </a:r>
                      <a:r>
                        <a:rPr lang="hr-HR" sz="18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– </a:t>
                      </a:r>
                      <a:r>
                        <a:rPr lang="hr-HR" sz="1800" b="0" i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Canada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0" i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Izvor: </a:t>
                      </a:r>
                      <a:r>
                        <a:rPr lang="hr-HR" sz="1800" b="0" i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CIHI, 2013; CIHI, 2014 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1800" b="0" i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hr-HR" sz="18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hr-HR" sz="18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hr-HR" sz="18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hr-HR" sz="18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Uspješnost zdravstvenog sustava: prihvatljivost, pristupačnost, prikladnost, sposobnost, kontinuitet, učinkovitost, djelotvornost, sigurnost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financijske uspješnosti bolnica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Uspješnost zdravstvenog sustava: stopa hospitalizacije zbog akutnog infarkta </a:t>
                      </a:r>
                      <a:r>
                        <a:rPr lang="hr-HR" sz="1800" b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miokarda</a:t>
                      </a:r>
                      <a:r>
                        <a:rPr lang="hr-HR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stopa hospitalizacije zbog ozljeda, stopa hospitalizacije zbog samoozljeda, smrtnost od akutnog infarkta </a:t>
                      </a:r>
                      <a:r>
                        <a:rPr lang="hr-HR" sz="1800" b="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miokarda</a:t>
                      </a:r>
                      <a:r>
                        <a:rPr lang="hr-HR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u roku 30 dana, ponovna hospitalizacija unutar 30 dana, smrtnost od moždanog udara, uvjeti za ambulantnu njegu i dr.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Financijska </a:t>
                      </a:r>
                      <a:r>
                        <a:rPr lang="hr-HR" sz="1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uspješnost: ukupna marža, trenutna likvidnost, udio administrativnih troškova u ukupnim troškovima, udio troškova informiranja u ukupnim troškovima, sati rada sa nepokretnim osoba po ponderiranoj jedinici, sati rada dijagnoze po ponderiranoj jedinici, sati rada u laboratoriju po ponderiranoj jedinici, prosječna starost opreme i dr.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192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56" y="374900"/>
            <a:ext cx="8695950" cy="763525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</a:rPr>
              <a:t>Modeli mjerenja uspješnosti </a:t>
            </a:r>
            <a:r>
              <a:rPr lang="hr-HR" dirty="0" smtClean="0">
                <a:solidFill>
                  <a:schemeClr val="tx1"/>
                </a:solidFill>
              </a:rPr>
              <a:t>bolnica - sektorski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138237"/>
          <a:ext cx="9144008" cy="5670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900"/>
                <a:gridCol w="2137870"/>
                <a:gridCol w="5488238"/>
              </a:tblGrid>
              <a:tr h="45830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Model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Područje mjerenja</a:t>
                      </a:r>
                      <a:endParaRPr lang="hr-H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uspješnosti</a:t>
                      </a:r>
                      <a:endParaRPr lang="hr-HR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3929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Hospital</a:t>
                      </a:r>
                      <a:r>
                        <a:rPr lang="hr-HR" sz="20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20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Performance</a:t>
                      </a:r>
                      <a:r>
                        <a:rPr lang="hr-HR" sz="20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20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</a:t>
                      </a:r>
                      <a:r>
                        <a:rPr lang="hr-HR" sz="20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20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Healthy</a:t>
                      </a:r>
                      <a:r>
                        <a:rPr lang="hr-HR" sz="20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20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Communities</a:t>
                      </a:r>
                      <a:r>
                        <a:rPr lang="hr-HR" sz="20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2000" b="0" i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– Australija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i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Izvor: </a:t>
                      </a: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NHPA, 2014 </a:t>
                      </a:r>
                      <a:endParaRPr lang="hr-HR" sz="2000" b="0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Uspješnost zdravstvenog sustava: učinkovitost, sigurnost, kontinuitet, dostupnost,  odgovornost, djelotvornost i održivost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Učinkovitost - sigurnost i kvaliteta (stopa smrtnosti, neplanirana ponovna hospitalizacija i dr.)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Učinkovitost – iskustvo pacijenata (pokazatelji iskustva pacijenata s bolničkim uslugama)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Pravičnost i učinkovitost – pristup (pristup uslugama po vrstama usluga u odnosu na potrebu, vrijeme čekanja na hitni prijem u odnosu na hitnost i dr.)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Učinkovitost – učinkovitost i financijska uspješnost (indeks dana boravka za pacijente koji borave više dana u bolnici, troškovi po ponderiranoj jedinici, financijski rezultat u odnosu na budžetirane aktivnosti i dr.)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861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56" y="374900"/>
            <a:ext cx="8695950" cy="763525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</a:rPr>
              <a:t>Modeli mjerenja uspješnosti </a:t>
            </a:r>
            <a:r>
              <a:rPr lang="hr-HR" dirty="0" smtClean="0">
                <a:solidFill>
                  <a:schemeClr val="tx1"/>
                </a:solidFill>
              </a:rPr>
              <a:t>bolnica - sektorski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138237"/>
          <a:ext cx="9144008" cy="5397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900"/>
                <a:gridCol w="2137870"/>
                <a:gridCol w="5488238"/>
              </a:tblGrid>
              <a:tr h="45830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Model</a:t>
                      </a: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Područje mjerenja</a:t>
                      </a: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uspješnosti</a:t>
                      </a: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3929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rada bolnica - Hrvatska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Kvaliteta</a:t>
                      </a: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Uspješnost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kvalitete (Broj </a:t>
                      </a:r>
                      <a:r>
                        <a:rPr lang="hr-HR" sz="2000" b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rehospitalizacija</a:t>
                      </a: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unutar 30 dana od otpusta bez obzira na dijagnozu, opća stopa smrtnosti, stopa smrtnosti zbog akutnog infarkta </a:t>
                      </a:r>
                      <a:r>
                        <a:rPr lang="hr-HR" sz="2000" b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miokarda</a:t>
                      </a: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stopa smrtnosti zbog moždanog inzulta, postotak liječenja u dnevnoj bolnici, postotak prijema kroz hitni prijem i dr.)</a:t>
                      </a: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uspješnosti (Udio zdravstvenog osoblja u ukupnom broju zaposlenih u bolnici, broj zaposlenih po postelji, broj zdravstvenih radnika po postelji, popunjenost postelja , „Obrtaj“ pacijenata po postelji i dr.)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074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56" y="374900"/>
            <a:ext cx="8695950" cy="763525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</a:rPr>
              <a:t>Modeli mjerenja uspješnosti </a:t>
            </a:r>
            <a:r>
              <a:rPr lang="hr-HR" dirty="0" smtClean="0">
                <a:solidFill>
                  <a:schemeClr val="tx1"/>
                </a:solidFill>
              </a:rPr>
              <a:t>bolnica - sektorski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0" y="1138237"/>
          <a:ext cx="9144008" cy="5397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900"/>
                <a:gridCol w="2137870"/>
                <a:gridCol w="5488238"/>
              </a:tblGrid>
              <a:tr h="45830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Model</a:t>
                      </a: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Područje mjerenja</a:t>
                      </a: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uspješnosti</a:t>
                      </a: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3929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rada bolnica - Hrvatska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Kvaliteta</a:t>
                      </a: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Uspješnost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kvalitete (Broj </a:t>
                      </a:r>
                      <a:r>
                        <a:rPr lang="hr-HR" sz="2000" b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rehospitalizacija</a:t>
                      </a: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unutar 30 dana od otpusta bez obzira na dijagnozu, opća stopa smrtnosti, stopa smrtnosti zbog akutnog infarkta </a:t>
                      </a:r>
                      <a:r>
                        <a:rPr lang="hr-HR" sz="2000" b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miokarda</a:t>
                      </a: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stopa smrtnosti zbog moždanog inzulta, postotak liječenja u dnevnoj bolnici, postotak prijema kroz hitni prijem i dr.)</a:t>
                      </a: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uspješnosti (Udio zdravstvenog osoblja u ukupnom broju zaposlenih u bolnici, broj zaposlenih po postelji, broj zdravstvenih radnika po postelji, popunjenost postelja , „Obrtaj“ pacijenata po postelji i dr.)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012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55" y="222195"/>
            <a:ext cx="8695950" cy="763525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</a:rPr>
              <a:t>Modeli mjerenja uspješnosti </a:t>
            </a:r>
            <a:r>
              <a:rPr lang="hr-HR" dirty="0" smtClean="0">
                <a:solidFill>
                  <a:schemeClr val="tx1"/>
                </a:solidFill>
              </a:rPr>
              <a:t>bolnica - institucijski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/>
          </p:nvPr>
        </p:nvGraphicFramePr>
        <p:xfrm>
          <a:off x="-9" y="963168"/>
          <a:ext cx="9144009" cy="574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900"/>
                <a:gridCol w="1374354"/>
                <a:gridCol w="6251755"/>
              </a:tblGrid>
              <a:tr h="70397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Model</a:t>
                      </a: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Područje mjerenja</a:t>
                      </a: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uspješnosti</a:t>
                      </a: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1579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Chesterfield</a:t>
                      </a:r>
                      <a:r>
                        <a:rPr lang="hr-HR" sz="20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Royal </a:t>
                      </a:r>
                      <a:r>
                        <a:rPr lang="hr-HR" sz="20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Hospital</a:t>
                      </a:r>
                      <a:r>
                        <a:rPr lang="hr-HR" sz="20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endParaRPr lang="hr-HR" sz="2000" b="0" i="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i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Izvor: </a:t>
                      </a:r>
                      <a:r>
                        <a:rPr lang="hr-HR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CRH, 2014</a:t>
                      </a:r>
                      <a:endParaRPr lang="hr-HR" sz="2000" b="0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Kvaliteta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Uspješnost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Financije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Zaposlenici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kvalitete (njega moždanog udara, stopa smrtnost, iskustvo pacijenata i dr.)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uspješnosti (vrijeme provedeno u hitnoj službi, odgođeno primanje skrbi i dr.)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financija (povrat na imovinu, EBITDA marža i dr.)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zaposlenika (postotak odsutnosti zbog bolovanja, dobni profil, spol i vrsta zaposlenja i dr.)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759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55" y="222195"/>
            <a:ext cx="8695950" cy="763525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</a:rPr>
              <a:t>Modeli mjerenja uspješnosti </a:t>
            </a:r>
            <a:r>
              <a:rPr lang="hr-HR" dirty="0" smtClean="0">
                <a:solidFill>
                  <a:schemeClr val="tx1"/>
                </a:solidFill>
              </a:rPr>
              <a:t>bolnica - institucijski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963168"/>
          <a:ext cx="914401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900"/>
                <a:gridCol w="1527050"/>
                <a:gridCol w="6099060"/>
              </a:tblGrid>
              <a:tr h="67937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Model</a:t>
                      </a: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Područje mjerenja</a:t>
                      </a: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uspješnosti</a:t>
                      </a: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055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Balanced</a:t>
                      </a:r>
                      <a:r>
                        <a:rPr lang="hr-HR" sz="20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20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Scorecard</a:t>
                      </a:r>
                      <a:r>
                        <a:rPr lang="hr-HR" sz="20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(BSC</a:t>
                      </a:r>
                      <a:r>
                        <a:rPr lang="hr-HR" sz="2000" b="0" i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i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Izvor: </a:t>
                      </a:r>
                      <a:r>
                        <a:rPr lang="hr-HR" sz="2000" b="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Northcott</a:t>
                      </a:r>
                      <a:r>
                        <a:rPr lang="hr-HR" sz="2000" b="0" i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&amp; </a:t>
                      </a:r>
                      <a:r>
                        <a:rPr lang="hr-HR" sz="2000" b="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Llewellyn</a:t>
                      </a:r>
                      <a:r>
                        <a:rPr lang="hr-HR" sz="2000" b="0" i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; 2004, 7</a:t>
                      </a:r>
                    </a:p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2000" b="0" i="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Financije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Proces i učinkovitost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Pacijenti i kvaliteta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Zdravlje organizacije i učenje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financija (povrat na utrošena neto sredstva, operativna marža u odnosu na prihode, prihodi u odnosu na neto utrošena sredstva, udio obveza u izvorima vlasništva)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procesa i učinkovitosti (postotak iskorištenja resursa, uspješnost u odnosu na ugovoreno, prosječni broj dana hospitalizacije pacijenta x stopa ulaza pacijenata, postotak prihvatljivosti izabrane dnevne kirurgije)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pacijenata i kvalitete (opće zadovoljstvo pacijenata, bolnička infekcija krvotoka, vrijeme trajanja hitne trijaže, postotak riješenih pritužbi)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zdravlja organizacije i učenja (obrtaj zaposlenika (dobrovoljni), stopa stabilnosti zaposlenika, stopa bolovanja, ozlijede na radu)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190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262" y="0"/>
            <a:ext cx="8543244" cy="833015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Trendovi u mjerenju uspješnosti zdravstva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96261" y="1138425"/>
            <a:ext cx="8543246" cy="4123036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30000"/>
              </a:lnSpc>
            </a:pPr>
            <a:r>
              <a:rPr lang="hr-HR" dirty="0">
                <a:solidFill>
                  <a:schemeClr val="tx1"/>
                </a:solidFill>
              </a:rPr>
              <a:t>S</a:t>
            </a:r>
            <a:r>
              <a:rPr lang="hr-HR" dirty="0" smtClean="0">
                <a:solidFill>
                  <a:schemeClr val="tx1"/>
                </a:solidFill>
              </a:rPr>
              <a:t>ektorski pokazatelji </a:t>
            </a:r>
            <a:r>
              <a:rPr lang="hr-HR" dirty="0">
                <a:solidFill>
                  <a:schemeClr val="tx1"/>
                </a:solidFill>
              </a:rPr>
              <a:t>su razvijeni i prezentirani kroz izvještaje na nacionalnoj i internacionalnoj razini.</a:t>
            </a:r>
          </a:p>
          <a:p>
            <a:pPr lvl="0">
              <a:lnSpc>
                <a:spcPct val="130000"/>
              </a:lnSpc>
            </a:pPr>
            <a:r>
              <a:rPr lang="hr-HR" dirty="0">
                <a:solidFill>
                  <a:schemeClr val="tx1"/>
                </a:solidFill>
              </a:rPr>
              <a:t>Bolnice </a:t>
            </a:r>
            <a:r>
              <a:rPr lang="hr-HR" dirty="0" smtClean="0">
                <a:solidFill>
                  <a:schemeClr val="tx1"/>
                </a:solidFill>
              </a:rPr>
              <a:t>nemaju </a:t>
            </a:r>
            <a:r>
              <a:rPr lang="hr-HR" dirty="0">
                <a:solidFill>
                  <a:schemeClr val="tx1"/>
                </a:solidFill>
              </a:rPr>
              <a:t>razvijenu praksu mjerenja i izvještavanja o ključnim pokazateljima </a:t>
            </a:r>
            <a:r>
              <a:rPr lang="hr-HR" dirty="0" smtClean="0">
                <a:solidFill>
                  <a:schemeClr val="tx1"/>
                </a:solidFill>
              </a:rPr>
              <a:t>uspješnosti – vežu se uz sektorske.</a:t>
            </a:r>
            <a:endParaRPr lang="hr-HR" dirty="0">
              <a:solidFill>
                <a:schemeClr val="tx1"/>
              </a:solidFill>
            </a:endParaRPr>
          </a:p>
          <a:p>
            <a:pPr lvl="0">
              <a:lnSpc>
                <a:spcPct val="130000"/>
              </a:lnSpc>
            </a:pPr>
            <a:r>
              <a:rPr lang="hr-HR" dirty="0" smtClean="0">
                <a:solidFill>
                  <a:schemeClr val="tx1"/>
                </a:solidFill>
              </a:rPr>
              <a:t>Izbor </a:t>
            </a:r>
            <a:r>
              <a:rPr lang="hr-HR" dirty="0">
                <a:solidFill>
                  <a:schemeClr val="tx1"/>
                </a:solidFill>
              </a:rPr>
              <a:t>pokazatelja i područja mjerenja ovisan </a:t>
            </a:r>
            <a:r>
              <a:rPr lang="hr-HR" dirty="0" smtClean="0">
                <a:solidFill>
                  <a:schemeClr val="tx1"/>
                </a:solidFill>
              </a:rPr>
              <a:t>o </a:t>
            </a:r>
            <a:r>
              <a:rPr lang="hr-HR" dirty="0">
                <a:solidFill>
                  <a:schemeClr val="tx1"/>
                </a:solidFill>
              </a:rPr>
              <a:t>potrebama korisnika informacija.</a:t>
            </a:r>
          </a:p>
          <a:p>
            <a:pPr lvl="0">
              <a:lnSpc>
                <a:spcPct val="130000"/>
              </a:lnSpc>
            </a:pPr>
            <a:r>
              <a:rPr lang="hr-HR" dirty="0">
                <a:solidFill>
                  <a:schemeClr val="tx1"/>
                </a:solidFill>
              </a:rPr>
              <a:t>Rezultati mjerenja koriste se </a:t>
            </a:r>
            <a:r>
              <a:rPr lang="hr-HR" dirty="0" smtClean="0">
                <a:solidFill>
                  <a:schemeClr val="tx1"/>
                </a:solidFill>
              </a:rPr>
              <a:t>za: </a:t>
            </a:r>
            <a:r>
              <a:rPr lang="hr-HR" dirty="0">
                <a:solidFill>
                  <a:schemeClr val="tx1"/>
                </a:solidFill>
              </a:rPr>
              <a:t>akreditaciju, vrednovanje kvalitete, rangiranje, uspoređivanje (</a:t>
            </a:r>
            <a:r>
              <a:rPr lang="hr-HR" dirty="0" err="1">
                <a:solidFill>
                  <a:schemeClr val="tx1"/>
                </a:solidFill>
              </a:rPr>
              <a:t>benchmarking</a:t>
            </a:r>
            <a:r>
              <a:rPr lang="hr-HR" dirty="0">
                <a:solidFill>
                  <a:schemeClr val="tx1"/>
                </a:solidFill>
              </a:rPr>
              <a:t>), financiranje, poslovno odlučivanje, izvještavanje.</a:t>
            </a:r>
          </a:p>
          <a:p>
            <a:pPr lvl="0">
              <a:lnSpc>
                <a:spcPct val="130000"/>
              </a:lnSpc>
            </a:pPr>
            <a:r>
              <a:rPr lang="hr-HR" dirty="0" smtClean="0">
                <a:solidFill>
                  <a:schemeClr val="tx1"/>
                </a:solidFill>
              </a:rPr>
              <a:t>Definiraju </a:t>
            </a:r>
            <a:r>
              <a:rPr lang="hr-HR" dirty="0">
                <a:solidFill>
                  <a:schemeClr val="tx1"/>
                </a:solidFill>
              </a:rPr>
              <a:t>se financijski i nefinancijski pokazatelji uspješnosti.</a:t>
            </a:r>
          </a:p>
          <a:p>
            <a:pPr lvl="0">
              <a:lnSpc>
                <a:spcPct val="130000"/>
              </a:lnSpc>
            </a:pPr>
            <a:r>
              <a:rPr lang="hr-HR" dirty="0">
                <a:solidFill>
                  <a:schemeClr val="tx1"/>
                </a:solidFill>
              </a:rPr>
              <a:t>Broj pokazatelja </a:t>
            </a:r>
            <a:r>
              <a:rPr lang="hr-HR" dirty="0" smtClean="0">
                <a:solidFill>
                  <a:schemeClr val="tx1"/>
                </a:solidFill>
              </a:rPr>
              <a:t>je </a:t>
            </a:r>
            <a:r>
              <a:rPr lang="hr-HR" dirty="0">
                <a:solidFill>
                  <a:schemeClr val="tx1"/>
                </a:solidFill>
              </a:rPr>
              <a:t>prevelik </a:t>
            </a:r>
            <a:r>
              <a:rPr lang="hr-HR" dirty="0" smtClean="0">
                <a:solidFill>
                  <a:schemeClr val="tx1"/>
                </a:solidFill>
              </a:rPr>
              <a:t>(20tak </a:t>
            </a:r>
            <a:r>
              <a:rPr lang="hr-HR" dirty="0">
                <a:solidFill>
                  <a:schemeClr val="tx1"/>
                </a:solidFill>
              </a:rPr>
              <a:t>ključnih pokazatelja).</a:t>
            </a:r>
          </a:p>
          <a:p>
            <a:pPr lvl="0">
              <a:lnSpc>
                <a:spcPct val="130000"/>
              </a:lnSpc>
            </a:pPr>
            <a:r>
              <a:rPr lang="hr-HR" dirty="0" smtClean="0">
                <a:solidFill>
                  <a:schemeClr val="tx1"/>
                </a:solidFill>
              </a:rPr>
              <a:t>Najčešće </a:t>
            </a:r>
            <a:r>
              <a:rPr lang="hr-HR" dirty="0">
                <a:solidFill>
                  <a:schemeClr val="tx1"/>
                </a:solidFill>
              </a:rPr>
              <a:t>kao područja definiraju: kvaliteta procesa, učinkovitost, iskustva pacijenata i financije.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8960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9785" y="1749245"/>
            <a:ext cx="6710784" cy="1143000"/>
          </a:xfrm>
        </p:spPr>
        <p:txBody>
          <a:bodyPr/>
          <a:lstStyle/>
          <a:p>
            <a:pPr algn="ctr"/>
            <a:r>
              <a:rPr lang="hr-HR" dirty="0" smtClean="0"/>
              <a:t>Hvala na pažnji!</a:t>
            </a:r>
            <a:endParaRPr lang="en-US" dirty="0"/>
          </a:p>
        </p:txBody>
      </p:sp>
      <p:pic>
        <p:nvPicPr>
          <p:cNvPr id="6" name="Picture 2" descr="http://www.hrzz.hr/UserDocsImages/HRZZ%20logo%204%20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575" y="5872280"/>
            <a:ext cx="2281425" cy="98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2128720" y="4497935"/>
            <a:ext cx="67107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17BA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421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6"/>
            <a:ext cx="8229600" cy="91623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Izazovi zdravstvenog sustava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985720"/>
            <a:ext cx="8229600" cy="4123035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chemeClr val="tx1"/>
                </a:solidFill>
              </a:rPr>
              <a:t>Sve bolja informiranost pacijenata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chemeClr val="tx1"/>
                </a:solidFill>
              </a:rPr>
              <a:t>Potreba pružanja većeg broja kvalitetnih, skupih usluga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chemeClr val="tx1"/>
                </a:solidFill>
              </a:rPr>
              <a:t>Povećanje zadovoljstva korisnika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chemeClr val="tx1"/>
                </a:solidFill>
              </a:rPr>
              <a:t>Bolji rezultati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chemeClr val="tx1"/>
                </a:solidFill>
              </a:rPr>
              <a:t>Rast troškova zdravstvene zaštite – potreba </a:t>
            </a:r>
            <a:r>
              <a:rPr lang="hr-HR" dirty="0" smtClean="0">
                <a:solidFill>
                  <a:schemeClr val="tx1"/>
                </a:solidFill>
              </a:rPr>
              <a:t>smanjenja</a:t>
            </a:r>
            <a:endParaRPr lang="hr-H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b="1" dirty="0" smtClean="0">
                <a:solidFill>
                  <a:schemeClr val="tx1"/>
                </a:solidFill>
              </a:rPr>
              <a:t>Potreba za odgovornim upravljanjem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23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966" y="222195"/>
            <a:ext cx="8390540" cy="91623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Upravljanje u zdravstvenom sustavu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8967" y="1138425"/>
            <a:ext cx="8390540" cy="397033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</a:rPr>
              <a:t>Odgovorno i učinkovito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</a:rPr>
              <a:t>Kompleksnost sustava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</a:rPr>
              <a:t>Različiti interesi dionika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</a:rPr>
              <a:t>Unutarnja i vanjska ograničenja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</a:rPr>
              <a:t>Poduzetnički principi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</a:rPr>
              <a:t>Mjerenje uspješnosti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</a:rPr>
              <a:t>Praćenje troškova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318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69491"/>
            <a:ext cx="8704185" cy="610820"/>
          </a:xfrm>
        </p:spPr>
        <p:txBody>
          <a:bodyPr>
            <a:noAutofit/>
          </a:bodyPr>
          <a:lstStyle/>
          <a:p>
            <a:pPr algn="l"/>
            <a:r>
              <a:rPr lang="hr-HR" dirty="0" smtClean="0">
                <a:solidFill>
                  <a:schemeClr val="tx1"/>
                </a:solidFill>
              </a:rPr>
              <a:t>Informacijske potrebe javnog menadžmenta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" y="593302"/>
            <a:ext cx="9000444" cy="451545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hr-HR" dirty="0" smtClean="0">
                <a:solidFill>
                  <a:schemeClr val="tx1"/>
                </a:solidFill>
              </a:rPr>
              <a:t>Za uspješno, uravnoteženo upravljanje </a:t>
            </a:r>
            <a:r>
              <a:rPr lang="hr-HR" dirty="0" smtClean="0">
                <a:solidFill>
                  <a:schemeClr val="tx1"/>
                </a:solidFill>
              </a:rPr>
              <a:t>potrebne su </a:t>
            </a:r>
            <a:r>
              <a:rPr lang="hr-HR" dirty="0" smtClean="0">
                <a:solidFill>
                  <a:schemeClr val="tx1"/>
                </a:solidFill>
              </a:rPr>
              <a:t>informacije o:</a:t>
            </a:r>
            <a:endParaRPr lang="hr-HR" sz="24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tx1"/>
                </a:solidFill>
              </a:rPr>
              <a:t>troškovima</a:t>
            </a:r>
            <a:r>
              <a:rPr lang="hr-HR" dirty="0">
                <a:solidFill>
                  <a:schemeClr val="tx1"/>
                </a:solidFill>
              </a:rPr>
              <a:t>,</a:t>
            </a:r>
            <a:endParaRPr lang="hr-HR" sz="2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tx1"/>
                </a:solidFill>
              </a:rPr>
              <a:t>cijenama usluga i naknadama,</a:t>
            </a:r>
            <a:endParaRPr lang="hr-HR" sz="2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tx1"/>
                </a:solidFill>
              </a:rPr>
              <a:t>strategiji,</a:t>
            </a:r>
            <a:endParaRPr lang="hr-HR" sz="2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tx1"/>
                </a:solidFill>
              </a:rPr>
              <a:t>programskim ciljevima,</a:t>
            </a:r>
            <a:endParaRPr lang="hr-HR" sz="2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tx1"/>
                </a:solidFill>
              </a:rPr>
              <a:t>načinu mjerenja uspješnosti izvršenja programa,</a:t>
            </a:r>
            <a:endParaRPr lang="hr-HR" sz="2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tx1"/>
                </a:solidFill>
              </a:rPr>
              <a:t>financijskim pokazateljima poslovanja,</a:t>
            </a:r>
            <a:endParaRPr lang="hr-HR" sz="2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tx1"/>
                </a:solidFill>
              </a:rPr>
              <a:t>nefinancijskim pokazateljima poslovanja,</a:t>
            </a:r>
            <a:endParaRPr lang="hr-HR" sz="2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tx1"/>
                </a:solidFill>
              </a:rPr>
              <a:t>kvaliteti pruženih usluga i dr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  <a:endParaRPr lang="hr-H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41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966" y="222195"/>
            <a:ext cx="8390540" cy="91623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Mjerenje uspješnosti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8967" y="1291130"/>
            <a:ext cx="8390540" cy="38176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hr-HR" sz="2400" dirty="0" smtClean="0">
                <a:solidFill>
                  <a:schemeClr val="tx1"/>
                </a:solidFill>
              </a:rPr>
              <a:t>Praćenje, vrednovanje i informiranje u kojoj mjeri različiti aspekti zdravstvenog sustava ispunjavaju ključne ciljeve</a:t>
            </a:r>
          </a:p>
          <a:p>
            <a:pPr>
              <a:lnSpc>
                <a:spcPct val="130000"/>
              </a:lnSpc>
            </a:pPr>
            <a:r>
              <a:rPr lang="hr-HR" sz="2400" dirty="0" smtClean="0">
                <a:solidFill>
                  <a:schemeClr val="tx1"/>
                </a:solidFill>
              </a:rPr>
              <a:t>Područja mjerenja: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chemeClr val="tx1"/>
                </a:solidFill>
              </a:rPr>
              <a:t>Kvaliteta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chemeClr val="tx1"/>
                </a:solidFill>
              </a:rPr>
              <a:t>Učinkovitost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chemeClr val="tx1"/>
                </a:solidFill>
              </a:rPr>
              <a:t>Zadovoljstvo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chemeClr val="tx1"/>
                </a:solidFill>
              </a:rPr>
              <a:t>Financije</a:t>
            </a:r>
          </a:p>
          <a:p>
            <a:pPr>
              <a:lnSpc>
                <a:spcPct val="130000"/>
              </a:lnSpc>
            </a:pPr>
            <a:r>
              <a:rPr lang="hr-HR" sz="2400" dirty="0">
                <a:solidFill>
                  <a:schemeClr val="tx1"/>
                </a:solidFill>
              </a:rPr>
              <a:t>Pokazatelji uspješnosti - </a:t>
            </a:r>
            <a:r>
              <a:rPr lang="hr-HR" sz="2400" dirty="0" smtClean="0">
                <a:solidFill>
                  <a:schemeClr val="tx1"/>
                </a:solidFill>
              </a:rPr>
              <a:t>objektivni</a:t>
            </a:r>
            <a:r>
              <a:rPr lang="hr-HR" sz="2400" dirty="0">
                <a:solidFill>
                  <a:schemeClr val="tx1"/>
                </a:solidFill>
              </a:rPr>
              <a:t>, kvantitativni pokazatelji različitih aspekata učinkovitosti javnih programa ili proračunskih korisnika</a:t>
            </a:r>
            <a:endParaRPr lang="hr-HR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495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260" y="222195"/>
            <a:ext cx="8543245" cy="91623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Mjerenje uspješnosti u zdravstvu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96261" y="1138425"/>
            <a:ext cx="8543246" cy="397033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</a:pPr>
            <a:r>
              <a:rPr lang="hr-HR" sz="2400" dirty="0" smtClean="0">
                <a:solidFill>
                  <a:schemeClr val="tx1"/>
                </a:solidFill>
              </a:rPr>
              <a:t>Pojavljuje prije 250 godina</a:t>
            </a:r>
          </a:p>
          <a:p>
            <a:pPr>
              <a:lnSpc>
                <a:spcPct val="130000"/>
              </a:lnSpc>
            </a:pPr>
            <a:r>
              <a:rPr lang="hr-HR" sz="2400" dirty="0" smtClean="0">
                <a:solidFill>
                  <a:schemeClr val="tx1"/>
                </a:solidFill>
              </a:rPr>
              <a:t>Razvoj u posljednjih 25 godina</a:t>
            </a:r>
          </a:p>
          <a:p>
            <a:pPr>
              <a:lnSpc>
                <a:spcPct val="130000"/>
              </a:lnSpc>
            </a:pPr>
            <a:r>
              <a:rPr lang="hr-HR" sz="2400" dirty="0" smtClean="0">
                <a:solidFill>
                  <a:schemeClr val="tx1"/>
                </a:solidFill>
              </a:rPr>
              <a:t>Važno u procesima osiguravanja kvalitete i praćenja učinkovitosti</a:t>
            </a:r>
          </a:p>
          <a:p>
            <a:pPr>
              <a:lnSpc>
                <a:spcPct val="130000"/>
              </a:lnSpc>
            </a:pPr>
            <a:r>
              <a:rPr lang="hr-HR" sz="2400" dirty="0" err="1" smtClean="0">
                <a:solidFill>
                  <a:schemeClr val="tx1"/>
                </a:solidFill>
              </a:rPr>
              <a:t>Donabedian</a:t>
            </a:r>
            <a:r>
              <a:rPr lang="hr-HR" sz="2400" dirty="0" smtClean="0">
                <a:solidFill>
                  <a:schemeClr val="tx1"/>
                </a:solidFill>
              </a:rPr>
              <a:t> svrstava informacije u 3 skupine: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chemeClr val="tx1"/>
                </a:solidFill>
              </a:rPr>
              <a:t>Struktura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chemeClr val="tx1"/>
                </a:solidFill>
              </a:rPr>
              <a:t>Proces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hr-HR" sz="2400" dirty="0" smtClean="0">
                <a:solidFill>
                  <a:schemeClr val="tx1"/>
                </a:solidFill>
              </a:rPr>
              <a:t>Rezultat</a:t>
            </a:r>
          </a:p>
          <a:p>
            <a:pPr>
              <a:lnSpc>
                <a:spcPct val="130000"/>
              </a:lnSpc>
            </a:pPr>
            <a:r>
              <a:rPr lang="hr-HR" sz="2400" dirty="0" smtClean="0">
                <a:solidFill>
                  <a:schemeClr val="tx1"/>
                </a:solidFill>
              </a:rPr>
              <a:t>Utjecaj </a:t>
            </a:r>
            <a:r>
              <a:rPr lang="hr-HR" sz="2400" dirty="0">
                <a:solidFill>
                  <a:schemeClr val="tx1"/>
                </a:solidFill>
              </a:rPr>
              <a:t>interesa dionika: pružatelji i financijeri zdravstvenih usluga, javnost i individualni pacijenti, interesna udruženja, regulatorna tijela, kreatori zdravstvenih politika, zaposlenici, mediji</a:t>
            </a:r>
            <a:endParaRPr lang="hr-HR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0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260" y="69490"/>
            <a:ext cx="8543245" cy="763525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Mjerenje uspješnosti u zdravstvu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96261" y="1138424"/>
            <a:ext cx="8543246" cy="397033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hr-HR" dirty="0">
                <a:solidFill>
                  <a:schemeClr val="tx1"/>
                </a:solidFill>
              </a:rPr>
              <a:t>K</a:t>
            </a:r>
            <a:r>
              <a:rPr lang="hr-HR" dirty="0" smtClean="0">
                <a:solidFill>
                  <a:schemeClr val="tx1"/>
                </a:solidFill>
              </a:rPr>
              <a:t>oga </a:t>
            </a:r>
            <a:r>
              <a:rPr lang="hr-HR" dirty="0">
                <a:solidFill>
                  <a:schemeClr val="tx1"/>
                </a:solidFill>
              </a:rPr>
              <a:t>i koje aktivnosti se želi </a:t>
            </a:r>
            <a:r>
              <a:rPr lang="hr-HR" dirty="0" smtClean="0">
                <a:solidFill>
                  <a:schemeClr val="tx1"/>
                </a:solidFill>
              </a:rPr>
              <a:t>vrednovati</a:t>
            </a:r>
          </a:p>
          <a:p>
            <a:pPr>
              <a:lnSpc>
                <a:spcPct val="140000"/>
              </a:lnSpc>
            </a:pPr>
            <a:r>
              <a:rPr lang="hr-HR" dirty="0">
                <a:solidFill>
                  <a:schemeClr val="tx1"/>
                </a:solidFill>
              </a:rPr>
              <a:t>Š</a:t>
            </a:r>
            <a:r>
              <a:rPr lang="hr-HR" dirty="0" smtClean="0">
                <a:solidFill>
                  <a:schemeClr val="tx1"/>
                </a:solidFill>
              </a:rPr>
              <a:t>to </a:t>
            </a:r>
            <a:r>
              <a:rPr lang="hr-HR" dirty="0">
                <a:solidFill>
                  <a:schemeClr val="tx1"/>
                </a:solidFill>
              </a:rPr>
              <a:t>se želi postići tim aktivnostima (</a:t>
            </a:r>
            <a:r>
              <a:rPr lang="hr-HR" i="1" dirty="0">
                <a:solidFill>
                  <a:schemeClr val="tx1"/>
                </a:solidFill>
              </a:rPr>
              <a:t>strategija</a:t>
            </a:r>
            <a:r>
              <a:rPr lang="hr-HR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40000"/>
              </a:lnSpc>
            </a:pPr>
            <a:r>
              <a:rPr lang="hr-HR" dirty="0">
                <a:solidFill>
                  <a:schemeClr val="tx1"/>
                </a:solidFill>
              </a:rPr>
              <a:t>K</a:t>
            </a:r>
            <a:r>
              <a:rPr lang="hr-HR" dirty="0" smtClean="0">
                <a:solidFill>
                  <a:schemeClr val="tx1"/>
                </a:solidFill>
              </a:rPr>
              <a:t>oje </a:t>
            </a:r>
            <a:r>
              <a:rPr lang="hr-HR" dirty="0">
                <a:solidFill>
                  <a:schemeClr val="tx1"/>
                </a:solidFill>
              </a:rPr>
              <a:t>standarde kvalitete se želi dostići </a:t>
            </a:r>
            <a:endParaRPr lang="hr-HR" dirty="0" smtClean="0">
              <a:solidFill>
                <a:schemeClr val="tx1"/>
              </a:solidFill>
            </a:endParaRPr>
          </a:p>
          <a:p>
            <a:pPr>
              <a:lnSpc>
                <a:spcPct val="140000"/>
              </a:lnSpc>
            </a:pPr>
            <a:r>
              <a:rPr lang="hr-HR" dirty="0">
                <a:solidFill>
                  <a:schemeClr val="tx1"/>
                </a:solidFill>
              </a:rPr>
              <a:t>K</a:t>
            </a:r>
            <a:r>
              <a:rPr lang="hr-HR" dirty="0" smtClean="0">
                <a:solidFill>
                  <a:schemeClr val="tx1"/>
                </a:solidFill>
              </a:rPr>
              <a:t>oji </a:t>
            </a:r>
            <a:r>
              <a:rPr lang="hr-HR" dirty="0">
                <a:solidFill>
                  <a:schemeClr val="tx1"/>
                </a:solidFill>
              </a:rPr>
              <a:t>podaci su </a:t>
            </a:r>
            <a:r>
              <a:rPr lang="hr-HR" dirty="0" smtClean="0">
                <a:solidFill>
                  <a:schemeClr val="tx1"/>
                </a:solidFill>
              </a:rPr>
              <a:t>dostupni</a:t>
            </a:r>
          </a:p>
          <a:p>
            <a:pPr>
              <a:lnSpc>
                <a:spcPct val="140000"/>
              </a:lnSpc>
            </a:pPr>
            <a:r>
              <a:rPr lang="hr-HR" i="1" dirty="0">
                <a:solidFill>
                  <a:schemeClr val="tx1"/>
                </a:solidFill>
              </a:rPr>
              <a:t>M</a:t>
            </a:r>
            <a:r>
              <a:rPr lang="hr-HR" i="1" dirty="0" smtClean="0">
                <a:solidFill>
                  <a:schemeClr val="tx1"/>
                </a:solidFill>
              </a:rPr>
              <a:t>isija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>
                <a:solidFill>
                  <a:schemeClr val="tx1"/>
                </a:solidFill>
              </a:rPr>
              <a:t>bolnica vezana uz pružanje specifičnih zdravstvenih usluga koje mogu riješiti zdravstvene probleme pacijenata (djelotvornost) na najbolji mogući način (kvaliteta) i uz najniže troškove (učinkovitost), uspješnost zapravo mjeri njeno </a:t>
            </a:r>
            <a:r>
              <a:rPr lang="hr-HR" dirty="0" smtClean="0">
                <a:solidFill>
                  <a:schemeClr val="tx1"/>
                </a:solidFill>
              </a:rPr>
              <a:t>ostvarenje.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0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56" y="374900"/>
            <a:ext cx="8695950" cy="763525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</a:rPr>
              <a:t>Modeli mjerenja uspješnosti </a:t>
            </a:r>
            <a:r>
              <a:rPr lang="hr-HR" dirty="0" smtClean="0">
                <a:solidFill>
                  <a:schemeClr val="tx1"/>
                </a:solidFill>
              </a:rPr>
              <a:t>bolnica - sektorski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/>
          </p:nvPr>
        </p:nvGraphicFramePr>
        <p:xfrm>
          <a:off x="142871" y="1138237"/>
          <a:ext cx="9001131" cy="5880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849"/>
                <a:gridCol w="2137870"/>
                <a:gridCol w="4877412"/>
              </a:tblGrid>
              <a:tr h="489167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Model</a:t>
                      </a:r>
                      <a:endParaRPr lang="hr-HR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Područje mjerenja</a:t>
                      </a:r>
                      <a:endParaRPr lang="hr-HR" sz="2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uspješnosti</a:t>
                      </a:r>
                      <a:endParaRPr lang="hr-HR" sz="2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08401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Health Care </a:t>
                      </a:r>
                      <a:r>
                        <a:rPr lang="hr-HR" sz="22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Quality</a:t>
                      </a:r>
                      <a:r>
                        <a:rPr lang="hr-HR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22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Indicators</a:t>
                      </a:r>
                      <a:r>
                        <a:rPr lang="hr-HR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(HCQI) -</a:t>
                      </a: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Internacionalno</a:t>
                      </a: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22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Izvor: </a:t>
                      </a:r>
                      <a:r>
                        <a:rPr lang="hr-HR" sz="2200" i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OECD (</a:t>
                      </a:r>
                      <a:r>
                        <a:rPr lang="hr-HR" sz="22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Kelley</a:t>
                      </a:r>
                      <a:r>
                        <a:rPr lang="hr-HR" sz="2200" i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&amp; </a:t>
                      </a:r>
                      <a:r>
                        <a:rPr lang="hr-HR" sz="22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Hurst</a:t>
                      </a:r>
                      <a:r>
                        <a:rPr lang="hr-HR" sz="2200" i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; 2006, 15)</a:t>
                      </a:r>
                      <a:endParaRPr lang="hr-HR" sz="22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Kvaliteta: učinkovitost, sigurnost, odgovornost / usredotočenost na pacijente</a:t>
                      </a: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Pristup: dostupnost</a:t>
                      </a: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Troškovi: potrošnja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strukture: inputi (kvalificiranost liječnika, opremljenost bolnice i dr.)</a:t>
                      </a: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procesa: prikladnost (provedeno redovito cijepljenje djece, rizični pacijenti uredno pregledani i dr.)</a:t>
                      </a: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rezultata: unaprjeđenje (stopa preživljavanja godinu dana nakon akutnog infarkta </a:t>
                      </a:r>
                      <a:r>
                        <a:rPr lang="hr-HR" sz="22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miokarda</a:t>
                      </a:r>
                      <a:r>
                        <a:rPr lang="hr-HR" sz="2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i dr</a:t>
                      </a:r>
                      <a:r>
                        <a:rPr lang="hr-HR" sz="2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.)</a:t>
                      </a:r>
                      <a:endParaRPr lang="hr-HR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85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56" y="374900"/>
            <a:ext cx="8695950" cy="763525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</a:rPr>
              <a:t>Modeli mjerenja uspješnosti </a:t>
            </a:r>
            <a:r>
              <a:rPr lang="hr-HR" dirty="0" smtClean="0">
                <a:solidFill>
                  <a:schemeClr val="tx1"/>
                </a:solidFill>
              </a:rPr>
              <a:t>bolnica - sektorski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621841"/>
              </p:ext>
            </p:extLst>
          </p:nvPr>
        </p:nvGraphicFramePr>
        <p:xfrm>
          <a:off x="142871" y="1138237"/>
          <a:ext cx="9001132" cy="5497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849"/>
                <a:gridCol w="2290575"/>
                <a:gridCol w="4724708"/>
              </a:tblGrid>
              <a:tr h="47801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Model</a:t>
                      </a:r>
                      <a:endParaRPr lang="hr-HR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Područje mjerenja</a:t>
                      </a:r>
                      <a:endParaRPr lang="hr-HR" sz="2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 uspješnosti</a:t>
                      </a:r>
                      <a:endParaRPr lang="hr-HR" sz="2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1955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World Health </a:t>
                      </a:r>
                      <a:r>
                        <a:rPr lang="hr-HR" sz="22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Organization</a:t>
                      </a:r>
                      <a:r>
                        <a:rPr lang="hr-HR" sz="22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 </a:t>
                      </a:r>
                      <a:r>
                        <a:rPr lang="hr-HR" sz="22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Performance</a:t>
                      </a:r>
                      <a:r>
                        <a:rPr lang="hr-HR" sz="22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22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Assessment</a:t>
                      </a:r>
                      <a:r>
                        <a:rPr lang="hr-HR" sz="22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Tool for </a:t>
                      </a:r>
                      <a:r>
                        <a:rPr lang="hr-HR" sz="22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Quality</a:t>
                      </a:r>
                      <a:r>
                        <a:rPr lang="hr-HR" sz="22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22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Improvement</a:t>
                      </a:r>
                      <a:r>
                        <a:rPr lang="hr-HR" sz="22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22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hr-HR" sz="22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2200" b="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Hospitals</a:t>
                      </a:r>
                      <a:endParaRPr lang="hr-HR" sz="2200" b="0" i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(PATH ) </a:t>
                      </a:r>
                      <a:r>
                        <a:rPr lang="hr-HR" sz="2200" b="0" i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– internacionalno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i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Izvor: </a:t>
                      </a:r>
                      <a:r>
                        <a:rPr lang="hr-HR" sz="2200" b="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Cercone</a:t>
                      </a:r>
                      <a:r>
                        <a:rPr lang="hr-HR" sz="2200" b="0" i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&amp; O'Brien; 2010, 31</a:t>
                      </a:r>
                      <a:endParaRPr lang="hr-HR" sz="2200" b="0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Klinička djelotvornost i sigurnost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Usredotočenost na pacijente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Učinkovitost procesa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Usmjerenost osoblja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Odgovorno upravljanje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Klinička djelotvornost i sigurnost (smrtnost i dr.)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Učinkovitost (dužina ostajanja u bolnici i dr.)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Usmjerenost osoblja i sigurnost (troškovi usavršavanja i dr.)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Odgovorno upravljanje (prijelazi u zdravstvu i dr.)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Usredotočenost na pacijente (očekivanja pacijenata)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17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1376</Words>
  <Application>Microsoft Office PowerPoint</Application>
  <PresentationFormat>Prikaz na zaslonu (4:3)</PresentationFormat>
  <Paragraphs>180</Paragraphs>
  <Slides>18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Office Theme</vt:lpstr>
      <vt:lpstr>Pokazatelji uspješnosti  u zdravstvu</vt:lpstr>
      <vt:lpstr>Izazovi zdravstvenog sustava</vt:lpstr>
      <vt:lpstr>Upravljanje u zdravstvenom sustavu</vt:lpstr>
      <vt:lpstr>Informacijske potrebe javnog menadžmenta</vt:lpstr>
      <vt:lpstr>Mjerenje uspješnosti</vt:lpstr>
      <vt:lpstr>Mjerenje uspješnosti u zdravstvu</vt:lpstr>
      <vt:lpstr>Mjerenje uspješnosti u zdravstvu</vt:lpstr>
      <vt:lpstr>Modeli mjerenja uspješnosti bolnica - sektorski</vt:lpstr>
      <vt:lpstr>Modeli mjerenja uspješnosti bolnica - sektorski</vt:lpstr>
      <vt:lpstr>Modeli mjerenja uspješnosti bolnica - sektorski</vt:lpstr>
      <vt:lpstr>Modeli mjerenja uspješnosti bolnica - sektorski</vt:lpstr>
      <vt:lpstr>Modeli mjerenja uspješnosti bolnica - sektorski</vt:lpstr>
      <vt:lpstr>Modeli mjerenja uspješnosti bolnica - sektorski</vt:lpstr>
      <vt:lpstr>Modeli mjerenja uspješnosti bolnica - sektorski</vt:lpstr>
      <vt:lpstr>Modeli mjerenja uspješnosti bolnica - institucijski</vt:lpstr>
      <vt:lpstr>Modeli mjerenja uspješnosti bolnica - institucijski</vt:lpstr>
      <vt:lpstr>Trendovi u mjerenju uspješnosti zdravstva</vt:lpstr>
      <vt:lpstr>Hvala na pažnji!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Ivana Dražić Lutilsky</cp:lastModifiedBy>
  <cp:revision>35</cp:revision>
  <dcterms:created xsi:type="dcterms:W3CDTF">2013-08-21T19:17:07Z</dcterms:created>
  <dcterms:modified xsi:type="dcterms:W3CDTF">2018-09-18T19:07:05Z</dcterms:modified>
</cp:coreProperties>
</file>